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53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5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This slide gives</a:t>
            </a:r>
            <a:r>
              <a:rPr lang="da-DK" baseline="0" dirty="0"/>
              <a:t> definitions for </a:t>
            </a:r>
            <a:r>
              <a:rPr lang="da-DK" baseline="0" dirty="0" err="1"/>
              <a:t>key</a:t>
            </a:r>
            <a:r>
              <a:rPr lang="da-DK" baseline="0" dirty="0"/>
              <a:t> </a:t>
            </a:r>
            <a:r>
              <a:rPr lang="da-DK" baseline="0" dirty="0" err="1"/>
              <a:t>epidemiological</a:t>
            </a:r>
            <a:r>
              <a:rPr lang="da-DK" baseline="0" dirty="0"/>
              <a:t> terms </a:t>
            </a:r>
            <a:r>
              <a:rPr lang="da-DK" baseline="0" dirty="0" err="1"/>
              <a:t>used</a:t>
            </a:r>
            <a:r>
              <a:rPr lang="da-DK" baseline="0" dirty="0"/>
              <a:t> in studies to </a:t>
            </a:r>
            <a:r>
              <a:rPr lang="da-DK" baseline="0" dirty="0" err="1"/>
              <a:t>quantify</a:t>
            </a:r>
            <a:r>
              <a:rPr lang="da-DK" baseline="0" dirty="0"/>
              <a:t> the </a:t>
            </a:r>
            <a:r>
              <a:rPr lang="da-DK" baseline="0" dirty="0" err="1"/>
              <a:t>burden</a:t>
            </a:r>
            <a:r>
              <a:rPr lang="da-DK" baseline="0" dirty="0"/>
              <a:t> of a </a:t>
            </a:r>
            <a:r>
              <a:rPr lang="da-DK" baseline="0" dirty="0" err="1"/>
              <a:t>disease</a:t>
            </a:r>
            <a:r>
              <a:rPr lang="da-DK" baseline="0" dirty="0"/>
              <a:t>. Term </a:t>
            </a:r>
            <a:r>
              <a:rPr lang="da-DK" baseline="0" dirty="0" err="1"/>
              <a:t>defined</a:t>
            </a:r>
            <a:r>
              <a:rPr lang="da-DK" baseline="0" dirty="0"/>
              <a:t> </a:t>
            </a:r>
            <a:r>
              <a:rPr lang="da-DK" baseline="0" dirty="0" err="1"/>
              <a:t>are</a:t>
            </a:r>
            <a:r>
              <a:rPr lang="da-DK" baseline="0" dirty="0"/>
              <a:t> the B</a:t>
            </a:r>
            <a:r>
              <a:rPr lang="en-US" dirty="0" err="1"/>
              <a:t>urden</a:t>
            </a:r>
            <a:r>
              <a:rPr lang="en-US" dirty="0"/>
              <a:t> of disease (</a:t>
            </a:r>
            <a:r>
              <a:rPr lang="en-US" dirty="0" err="1"/>
              <a:t>BoD</a:t>
            </a:r>
            <a:r>
              <a:rPr lang="en-US" dirty="0"/>
              <a:t>)</a:t>
            </a:r>
            <a:r>
              <a:rPr lang="en-US" baseline="30000" dirty="0"/>
              <a:t>,</a:t>
            </a:r>
            <a:r>
              <a:rPr lang="en-US" baseline="0" dirty="0"/>
              <a:t> </a:t>
            </a:r>
            <a:r>
              <a:rPr lang="en-US" dirty="0"/>
              <a:t>Quality adjusted life years (QALYs), Years of life lost (YLLs),</a:t>
            </a:r>
            <a:r>
              <a:rPr lang="en-US" baseline="0" dirty="0"/>
              <a:t> </a:t>
            </a:r>
            <a:r>
              <a:rPr lang="en-US" dirty="0"/>
              <a:t>Years lived with disability (YLDs), Disability adjusted life years (DALYs)</a:t>
            </a:r>
            <a:r>
              <a:rPr lang="en-US" baseline="30000" dirty="0"/>
              <a:t>,</a:t>
            </a:r>
            <a:r>
              <a:rPr lang="en-US" baseline="0" dirty="0"/>
              <a:t> </a:t>
            </a:r>
            <a:r>
              <a:rPr lang="en-US" dirty="0"/>
              <a:t>and</a:t>
            </a:r>
            <a:r>
              <a:rPr lang="en-US" baseline="0" dirty="0"/>
              <a:t> </a:t>
            </a:r>
            <a:r>
              <a:rPr lang="en-US" dirty="0"/>
              <a:t>Healthy life expectancy, or health-adjusted life expectancy (HALE)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30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25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data.org/sites/default/files/files/policy_report/2013/GBD_GeneratingEvidence/IHME_GBD_GeneratingEvidence_FullReport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Clr>
                <a:schemeClr val="tx1">
                  <a:lumMod val="50000"/>
                  <a:lumOff val="50000"/>
                </a:schemeClr>
              </a:buClr>
            </a:pPr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pPr marL="228600" indent="-228600"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 of burden of disease and key epidemiological terms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>
          <a:xfrm>
            <a:off x="404813" y="1062589"/>
            <a:ext cx="8371928" cy="3470121"/>
          </a:xfrm>
        </p:spPr>
        <p:txBody>
          <a:bodyPr>
            <a:normAutofit lnSpcReduction="10000"/>
          </a:bodyPr>
          <a:lstStyle/>
          <a:p>
            <a:pPr marL="257175" indent="-2571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tx1"/>
                </a:solidFill>
              </a:rPr>
              <a:t>Burden of disease (</a:t>
            </a:r>
            <a:r>
              <a:rPr lang="en-US" sz="1100" b="1" dirty="0" err="1">
                <a:solidFill>
                  <a:schemeClr val="tx1"/>
                </a:solidFill>
              </a:rPr>
              <a:t>BoD</a:t>
            </a:r>
            <a:r>
              <a:rPr lang="en-US" sz="1100" b="1" dirty="0">
                <a:solidFill>
                  <a:schemeClr val="tx1"/>
                </a:solidFill>
              </a:rPr>
              <a:t>)</a:t>
            </a:r>
            <a:r>
              <a:rPr lang="en-US" sz="1100" b="1" baseline="30000" dirty="0">
                <a:solidFill>
                  <a:schemeClr val="tx1"/>
                </a:solidFill>
              </a:rPr>
              <a:t>1</a:t>
            </a:r>
          </a:p>
          <a:p>
            <a:pPr marL="51435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Measure of suffering caused by disease, which integrates mortality and morbidity </a:t>
            </a:r>
          </a:p>
          <a:p>
            <a:pPr marL="51435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Measurements include QALYs and/or DALYs</a:t>
            </a:r>
          </a:p>
          <a:p>
            <a:pPr marL="257175" indent="-2571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tx1"/>
                </a:solidFill>
              </a:rPr>
              <a:t>Quality adjusted life years (QALYs)</a:t>
            </a:r>
            <a:r>
              <a:rPr lang="en-US" sz="1100" b="1" baseline="30000" dirty="0">
                <a:solidFill>
                  <a:schemeClr val="tx1"/>
                </a:solidFill>
              </a:rPr>
              <a:t>1</a:t>
            </a:r>
            <a:endParaRPr lang="en-US" sz="1100" b="1" dirty="0">
              <a:solidFill>
                <a:schemeClr val="tx1"/>
              </a:solidFill>
            </a:endParaRPr>
          </a:p>
          <a:p>
            <a:pPr marL="51435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Summary outcome measure of population health that uses life-years gained, integrating both quantity and quality of life</a:t>
            </a:r>
          </a:p>
          <a:p>
            <a:pPr marL="257175" indent="-2571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tx1"/>
                </a:solidFill>
              </a:rPr>
              <a:t>Years of life lost (YLLs)</a:t>
            </a:r>
            <a:r>
              <a:rPr lang="en-US" sz="1100" b="1" baseline="30000" dirty="0">
                <a:solidFill>
                  <a:schemeClr val="tx1"/>
                </a:solidFill>
              </a:rPr>
              <a:t>2</a:t>
            </a:r>
            <a:endParaRPr lang="en-US" sz="1100" b="1" dirty="0">
              <a:solidFill>
                <a:schemeClr val="tx1"/>
              </a:solidFill>
            </a:endParaRPr>
          </a:p>
          <a:p>
            <a:pPr marL="51435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Years of life lost due to premature mortality.</a:t>
            </a:r>
          </a:p>
          <a:p>
            <a:pPr marL="257175" indent="-2571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tx1"/>
                </a:solidFill>
              </a:rPr>
              <a:t>Years lived with disability (YLDs)</a:t>
            </a:r>
            <a:r>
              <a:rPr lang="en-US" sz="1100" b="1" baseline="30000" dirty="0">
                <a:solidFill>
                  <a:schemeClr val="tx1"/>
                </a:solidFill>
              </a:rPr>
              <a:t>2</a:t>
            </a:r>
            <a:endParaRPr lang="en-US" sz="1100" b="1" dirty="0">
              <a:solidFill>
                <a:schemeClr val="tx1"/>
              </a:solidFill>
            </a:endParaRPr>
          </a:p>
          <a:p>
            <a:pPr marL="51435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Years of life lived with any short-term or long-term health loss.</a:t>
            </a:r>
            <a:endParaRPr lang="da-DK" sz="1000" dirty="0">
              <a:solidFill>
                <a:schemeClr val="tx1"/>
              </a:solidFill>
            </a:endParaRPr>
          </a:p>
          <a:p>
            <a:pPr marL="257175" indent="-2571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tx1"/>
                </a:solidFill>
              </a:rPr>
              <a:t>Disability adjusted life years (DALYs)</a:t>
            </a:r>
            <a:r>
              <a:rPr lang="en-US" sz="1100" b="1" baseline="30000" dirty="0">
                <a:solidFill>
                  <a:schemeClr val="tx1"/>
                </a:solidFill>
              </a:rPr>
              <a:t>2</a:t>
            </a:r>
            <a:endParaRPr lang="en-US" sz="1100" b="1" dirty="0">
              <a:solidFill>
                <a:schemeClr val="tx1"/>
              </a:solidFill>
            </a:endParaRPr>
          </a:p>
          <a:p>
            <a:pPr marL="51435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The sum of years lost due to premature death (YLLs) and years lived with disability (YLDs). DALYs are also defined as years of healthy life lost.</a:t>
            </a:r>
          </a:p>
          <a:p>
            <a:pPr marL="257175" indent="-2571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tx1"/>
                </a:solidFill>
              </a:rPr>
              <a:t>Healthy life expectancy, or health-adjusted life expectancy (HALE)</a:t>
            </a:r>
            <a:r>
              <a:rPr lang="en-US" sz="1100" b="1" baseline="30000" dirty="0">
                <a:solidFill>
                  <a:schemeClr val="tx1"/>
                </a:solidFill>
              </a:rPr>
              <a:t>2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</a:p>
          <a:p>
            <a:pPr marL="51435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The number of years that a person at a given age can expect to live in good health, taking into account mortality and disability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95B7A-6C75-46DC-8AFE-4F1B3DB76E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en-US" dirty="0"/>
              <a:t>Last JM. A dictionary of epidemiology. New York: Oxford University Press, 2000; </a:t>
            </a:r>
          </a:p>
          <a:p>
            <a:pPr>
              <a:buClr>
                <a:schemeClr val="accent2"/>
              </a:buClr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http://www.healthdata.org/sites/default/files/files/policy_report/2013/GBD_GeneratingEvidence/IHME_GBD_GeneratingEvidence_FullReport.pdf</a:t>
            </a:r>
            <a:r>
              <a:rPr lang="en-US" dirty="0"/>
              <a:t> Accessed April 2014.</a:t>
            </a:r>
          </a:p>
        </p:txBody>
      </p:sp>
    </p:spTree>
    <p:extLst>
      <p:ext uri="{BB962C8B-B14F-4D97-AF65-F5344CB8AC3E}">
        <p14:creationId xmlns:p14="http://schemas.microsoft.com/office/powerpoint/2010/main" val="7124232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307</Words>
  <Application>Microsoft Office PowerPoint</Application>
  <PresentationFormat>On-screen Show (16:9)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Definitions of burden of disease and key epidemiological terms 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